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9" r:id="rId2"/>
    <p:sldId id="340" r:id="rId3"/>
    <p:sldId id="358" r:id="rId4"/>
    <p:sldId id="383" r:id="rId5"/>
    <p:sldId id="382" r:id="rId6"/>
    <p:sldId id="341" r:id="rId7"/>
    <p:sldId id="351" r:id="rId8"/>
    <p:sldId id="342" r:id="rId9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1649"/>
    <a:srgbClr val="05EB2B"/>
    <a:srgbClr val="1A42D6"/>
    <a:srgbClr val="90BCC9"/>
    <a:srgbClr val="F9F8F7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B707A-26FB-4C7D-BDDA-E866CC897881}" type="datetimeFigureOut">
              <a:rPr lang="zh-CN" altLang="en-US" smtClean="0"/>
              <a:t>2022/6/16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85DFC-7FE9-47BD-9E44-96DD8D5C42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5DFC-7FE9-47BD-9E44-96DD8D5C427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5DFC-7FE9-47BD-9E44-96DD8D5C427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5DFC-7FE9-47BD-9E44-96DD8D5C427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5DFC-7FE9-47BD-9E44-96DD8D5C427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952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5DFC-7FE9-47BD-9E44-96DD8D5C427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189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5DFC-7FE9-47BD-9E44-96DD8D5C4279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5DFC-7FE9-47BD-9E44-96DD8D5C4279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5DFC-7FE9-47BD-9E44-96DD8D5C427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" y="188259"/>
            <a:ext cx="11752729" cy="6468035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249" y="1610437"/>
            <a:ext cx="1243012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第八届中国国际</a:t>
            </a:r>
            <a:r>
              <a: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“</a:t>
            </a: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互联网</a:t>
            </a:r>
            <a:r>
              <a: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+”</a:t>
            </a: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大学生创新创业大赛</a:t>
            </a:r>
            <a:endParaRPr lang="en-US" altLang="zh-CN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9号-创粗黑" panose="00000500000000000000" pitchFamily="2" charset="-122"/>
            </a:endParaRPr>
          </a:p>
          <a:p>
            <a:pPr algn="ctr"/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黑龙江工程学院校赛复赛路演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185919" y="5242991"/>
            <a:ext cx="509587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教务处</a:t>
            </a:r>
            <a:endParaRPr lang="en-US" altLang="zh-CN" sz="2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9号-创粗黑" panose="00000500000000000000" pitchFamily="2" charset="-122"/>
            </a:endParaRP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2022</a:t>
            </a:r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年</a:t>
            </a:r>
            <a:r>
              <a:rPr lang="en-US" altLang="zh-CN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6</a:t>
            </a:r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月</a:t>
            </a:r>
            <a:r>
              <a:rPr lang="en-US" altLang="zh-CN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15</a:t>
            </a:r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15815" y="3146501"/>
            <a:ext cx="3988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相关事项说明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" y="188259"/>
            <a:ext cx="11752729" cy="6468035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76805" y="305435"/>
            <a:ext cx="6676390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4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9号-创粗黑" panose="00000500000000000000" pitchFamily="2" charset="-122"/>
              </a:rPr>
              <a:t>参赛要求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4440" y="2021205"/>
            <a:ext cx="98405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参赛项目：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路演项目分为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组，共计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68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440055" y="1421765"/>
            <a:ext cx="3602990" cy="478790"/>
          </a:xfrm>
          <a:prstGeom prst="chevr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项目参赛要求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DF2B6343-75F2-757D-3A8F-8449FC359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4509"/>
              </p:ext>
            </p:extLst>
          </p:nvPr>
        </p:nvGraphicFramePr>
        <p:xfrm>
          <a:off x="2051050" y="2986946"/>
          <a:ext cx="7493000" cy="2785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4897">
                  <a:extLst>
                    <a:ext uri="{9D8B030D-6E8A-4147-A177-3AD203B41FA5}">
                      <a16:colId xmlns:a16="http://schemas.microsoft.com/office/drawing/2014/main" val="3153136597"/>
                    </a:ext>
                  </a:extLst>
                </a:gridCol>
                <a:gridCol w="973798">
                  <a:extLst>
                    <a:ext uri="{9D8B030D-6E8A-4147-A177-3AD203B41FA5}">
                      <a16:colId xmlns:a16="http://schemas.microsoft.com/office/drawing/2014/main" val="2975479629"/>
                    </a:ext>
                  </a:extLst>
                </a:gridCol>
                <a:gridCol w="1197080">
                  <a:extLst>
                    <a:ext uri="{9D8B030D-6E8A-4147-A177-3AD203B41FA5}">
                      <a16:colId xmlns:a16="http://schemas.microsoft.com/office/drawing/2014/main" val="1455233815"/>
                    </a:ext>
                  </a:extLst>
                </a:gridCol>
                <a:gridCol w="3667225">
                  <a:extLst>
                    <a:ext uri="{9D8B030D-6E8A-4147-A177-3AD203B41FA5}">
                      <a16:colId xmlns:a16="http://schemas.microsoft.com/office/drawing/2014/main" val="320018558"/>
                    </a:ext>
                  </a:extLst>
                </a:gridCol>
              </a:tblGrid>
              <a:tr h="599170"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 dirty="0">
                          <a:effectLst/>
                        </a:rPr>
                        <a:t>赛道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>
                          <a:effectLst/>
                        </a:rPr>
                        <a:t>类别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>
                          <a:effectLst/>
                        </a:rPr>
                        <a:t>项目</a:t>
                      </a:r>
                      <a:endParaRPr lang="zh-CN" sz="1200" kern="100">
                        <a:effectLst/>
                      </a:endParaRPr>
                    </a:p>
                    <a:p>
                      <a:pPr algn="ctr"/>
                      <a:r>
                        <a:rPr lang="zh-CN" sz="1600" kern="100">
                          <a:effectLst/>
                        </a:rPr>
                        <a:t>数量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 dirty="0">
                          <a:effectLst/>
                        </a:rPr>
                        <a:t>分组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9188124"/>
                  </a:ext>
                </a:extLst>
              </a:tr>
              <a:tr h="299585">
                <a:tc rowSpan="4">
                  <a:txBody>
                    <a:bodyPr/>
                    <a:lstStyle/>
                    <a:p>
                      <a:pPr algn="ctr"/>
                      <a:r>
                        <a:rPr lang="zh-CN" sz="1600" kern="100">
                          <a:effectLst/>
                        </a:rPr>
                        <a:t>高教主赛道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zh-CN" sz="1600" kern="100" dirty="0">
                          <a:effectLst/>
                        </a:rPr>
                        <a:t>创意组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52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>
                          <a:effectLst/>
                        </a:rPr>
                        <a:t>1</a:t>
                      </a:r>
                      <a:r>
                        <a:rPr lang="zh-CN" sz="1600" kern="100">
                          <a:effectLst/>
                        </a:rPr>
                        <a:t>组</a:t>
                      </a:r>
                      <a:r>
                        <a:rPr lang="en-US" sz="1600" kern="100">
                          <a:effectLst/>
                        </a:rPr>
                        <a:t>18</a:t>
                      </a:r>
                      <a:r>
                        <a:rPr lang="zh-CN" sz="1600" kern="100">
                          <a:effectLst/>
                        </a:rPr>
                        <a:t>人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5070524"/>
                  </a:ext>
                </a:extLst>
              </a:tr>
              <a:tr h="29958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>
                          <a:effectLst/>
                        </a:rPr>
                        <a:t>2</a:t>
                      </a:r>
                      <a:r>
                        <a:rPr lang="zh-CN" sz="1600" kern="100">
                          <a:effectLst/>
                        </a:rPr>
                        <a:t>组</a:t>
                      </a:r>
                      <a:r>
                        <a:rPr lang="en-US" sz="1600" kern="100">
                          <a:effectLst/>
                        </a:rPr>
                        <a:t>17</a:t>
                      </a:r>
                      <a:r>
                        <a:rPr lang="zh-CN" sz="1600" kern="100">
                          <a:effectLst/>
                        </a:rPr>
                        <a:t>人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52178900"/>
                  </a:ext>
                </a:extLst>
              </a:tr>
              <a:tr h="30426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>
                          <a:effectLst/>
                        </a:rPr>
                        <a:t>3</a:t>
                      </a:r>
                      <a:r>
                        <a:rPr lang="zh-CN" sz="1600" kern="100">
                          <a:effectLst/>
                        </a:rPr>
                        <a:t>组</a:t>
                      </a:r>
                      <a:r>
                        <a:rPr lang="en-US" sz="1600" kern="100">
                          <a:effectLst/>
                        </a:rPr>
                        <a:t>17</a:t>
                      </a:r>
                      <a:r>
                        <a:rPr lang="zh-CN" sz="1600" kern="100">
                          <a:effectLst/>
                        </a:rPr>
                        <a:t>人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1911339"/>
                  </a:ext>
                </a:extLst>
              </a:tr>
              <a:tr h="29958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>
                          <a:effectLst/>
                        </a:rPr>
                        <a:t>初创组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9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kern="100">
                          <a:effectLst/>
                        </a:rPr>
                        <a:t>4</a:t>
                      </a:r>
                      <a:r>
                        <a:rPr lang="zh-CN" sz="1600" kern="100">
                          <a:effectLst/>
                        </a:rPr>
                        <a:t>组</a:t>
                      </a:r>
                      <a:r>
                        <a:rPr lang="en-US" sz="1600" kern="100">
                          <a:effectLst/>
                        </a:rPr>
                        <a:t>16</a:t>
                      </a:r>
                      <a:r>
                        <a:rPr lang="zh-CN" sz="1600" kern="100">
                          <a:effectLst/>
                        </a:rPr>
                        <a:t>人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8841926"/>
                  </a:ext>
                </a:extLst>
              </a:tr>
              <a:tr h="299585">
                <a:tc rowSpan="2">
                  <a:txBody>
                    <a:bodyPr/>
                    <a:lstStyle/>
                    <a:p>
                      <a:pPr algn="ctr"/>
                      <a:r>
                        <a:rPr lang="zh-CN" sz="1600" kern="100">
                          <a:effectLst/>
                        </a:rPr>
                        <a:t>红旅赛道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>
                          <a:effectLst/>
                        </a:rPr>
                        <a:t>创意组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569262"/>
                  </a:ext>
                </a:extLst>
              </a:tr>
              <a:tr h="29958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>
                          <a:effectLst/>
                        </a:rPr>
                        <a:t>公益组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5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00190"/>
                  </a:ext>
                </a:extLst>
              </a:tr>
              <a:tr h="383843">
                <a:tc gridSpan="2">
                  <a:txBody>
                    <a:bodyPr/>
                    <a:lstStyle/>
                    <a:p>
                      <a:pPr algn="ctr"/>
                      <a:r>
                        <a:rPr lang="zh-CN" sz="1600" kern="100">
                          <a:effectLst/>
                        </a:rPr>
                        <a:t>合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CN" sz="1600" kern="100">
                          <a:effectLst/>
                        </a:rPr>
                        <a:t>计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68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271574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" y="188259"/>
            <a:ext cx="11752729" cy="6468035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07185" y="1212850"/>
            <a:ext cx="9755359" cy="6294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路演平台：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腾讯会议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）参赛选手根据分组情况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至少提前半小时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加入腾讯会议，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修改昵称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为“答辩序号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项目名称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项目负责人姓名”或“路演序号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项目名称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问辩环节项目成员姓名”。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项目名称过长的可只保留名称前面至少六个字，不要缩写或简写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）比赛正式开始时（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17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）还未按要求修改昵称的成员将会被移除会议室。</a:t>
            </a:r>
            <a:endParaRPr lang="en-US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）修改好昵称的参赛选手现在等候室等候，正式比赛前工作人员会邀请入场路演。参赛人员须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提前调试好设备并提前准备好身份证或学生证供工作人员核验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，证件信息不清晰无效，其他证件无效。</a:t>
            </a:r>
            <a:endParaRPr lang="en-US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558800" y="531495"/>
            <a:ext cx="3665855" cy="560705"/>
          </a:xfrm>
          <a:prstGeom prst="chevr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项目参赛要求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" y="188259"/>
            <a:ext cx="11752729" cy="6468035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07185" y="1212850"/>
            <a:ext cx="9755359" cy="7125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路演会议室：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平台：腾讯会议，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至少提前半小时进入会议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组会议号：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452-626-458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组会议号：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735-294-095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组会议号：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553-532-974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组会议号：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706-354-271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比赛全程在腾讯会议平台完成，请参赛选手等候入场时注意及时查收工作人员发送的消息。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558800" y="531495"/>
            <a:ext cx="3665855" cy="560705"/>
          </a:xfrm>
          <a:prstGeom prst="chevr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项目参赛要求</a:t>
            </a:r>
          </a:p>
        </p:txBody>
      </p:sp>
    </p:spTree>
    <p:extLst>
      <p:ext uri="{BB962C8B-B14F-4D97-AF65-F5344CB8AC3E}">
        <p14:creationId xmlns:p14="http://schemas.microsoft.com/office/powerpoint/2010/main" val="58871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" y="188259"/>
            <a:ext cx="11752729" cy="6468035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07185" y="1212850"/>
            <a:ext cx="9755359" cy="5925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路演形式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）项目展示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PPT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讲解环节：限时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分钟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路演须为通过共享屏幕进行的即时在线讲解，不可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通过播放视频音频等形式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参赛，一旦发现将取消参赛资格。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）专家问辩环节：限时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分钟</a:t>
            </a:r>
            <a:endParaRPr lang="en-US" altLang="zh-CN" sz="2400" b="1" dirty="0">
              <a:solidFill>
                <a:srgbClr val="1016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讲解环节和问辩环节均不得以任何形式展示指导教师信息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结束后，参赛选手退出</a:t>
            </a:r>
            <a:r>
              <a:rPr lang="en-US" altLang="zh-CN" sz="2400" b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腾讯会议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3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558800" y="531495"/>
            <a:ext cx="3665855" cy="560705"/>
          </a:xfrm>
          <a:prstGeom prst="chevr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项目参赛要求</a:t>
            </a:r>
          </a:p>
        </p:txBody>
      </p:sp>
    </p:spTree>
    <p:extLst>
      <p:ext uri="{BB962C8B-B14F-4D97-AF65-F5344CB8AC3E}">
        <p14:creationId xmlns:p14="http://schemas.microsoft.com/office/powerpoint/2010/main" val="18890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" y="188259"/>
            <a:ext cx="11752729" cy="6468035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4170" y="1527459"/>
            <a:ext cx="9647705" cy="3894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</a:t>
            </a:r>
            <a:r>
              <a:rPr lang="zh-CN" altLang="en-US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参赛人员： </a:t>
            </a:r>
            <a:endParaRPr lang="en-US" altLang="zh-CN" sz="2800" b="1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）讲解环节原则上由项目负责人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人进行讲解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）问辩环节可由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1-2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答辩（原则上含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项目负责人）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所有环节出现的参赛选手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均须出镜。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644525" y="572135"/>
            <a:ext cx="3342640" cy="518795"/>
          </a:xfrm>
          <a:prstGeom prst="chevr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项目参赛要求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" y="188259"/>
            <a:ext cx="11752729" cy="6468035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95475" y="1256665"/>
            <a:ext cx="9801225" cy="6479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</a:t>
            </a:r>
            <a:r>
              <a:rPr lang="zh-CN" altLang="en-US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计时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）讲解及问辩环节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倒计时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分钟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时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均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语音</a:t>
            </a:r>
            <a:r>
              <a:rPr lang="en-US" altLang="zh-CN" sz="2800" b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提示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）讲解环节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计时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分钟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时</a:t>
            </a:r>
            <a:r>
              <a:rPr lang="en-US" altLang="zh-CN" sz="2800" b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赛场主持人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提示讲解</a:t>
            </a:r>
            <a:r>
              <a:rPr lang="en-US" altLang="zh-CN" sz="2800" b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结束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，如参赛选手未完成讲解，赛场工作人员将采取静音及取消屏幕共享操作。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）问辩环节计时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分钟时赛场主持人提示问辩结束，给选手或专家留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秒时间结束对话。如该环节仍不能结束，赛场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工作人员将请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选手退场。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601980" y="680720"/>
            <a:ext cx="3288030" cy="486410"/>
          </a:xfrm>
          <a:prstGeom prst="chevr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项目参赛要求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" y="188259"/>
            <a:ext cx="11752729" cy="6468035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06805" y="1221105"/>
            <a:ext cx="9996170" cy="583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5.</a:t>
            </a:r>
            <a:r>
              <a:rPr lang="zh-CN" altLang="en-US" sz="2800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注意事项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）如参赛选手在讲解和问辩环节汇总意外退出会议，耐心等待工作人员再次邀请入会。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9号-创粗黑" panose="00000500000000000000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（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）所有参赛选手进入会议开始讲解和答辩时需要全程开启摄像头，中途关闭摄像头视为自动终止比赛。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讲解和答辩时不要使用虚拟背景。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9号-创粗黑" panose="00000500000000000000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（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3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）讲解和答辩环节均不得以任何形式展示项目指导教师信息，如有违规做减分处理。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9号-创粗黑" panose="000005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9号-创粗黑" panose="00000500000000000000" pitchFamily="2" charset="-122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558800" y="563245"/>
            <a:ext cx="3331845" cy="528955"/>
          </a:xfrm>
          <a:prstGeom prst="chevr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项目参赛要求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11DBF1F8-1D65-4661-8BB8-6D49523DBE6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ppt\第九批\487722"/>
  <p:tag name="ISPRING_PRESENTATION_TITLE" val="PPT源文件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自定义 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C0C0C"/>
      </a:hlink>
      <a:folHlink>
        <a:srgbClr val="F79646"/>
      </a:folHlink>
    </a:clrScheme>
    <a:fontScheme name="g504awax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607</TotalTime>
  <Words>652</Words>
  <Application>Microsoft Office PowerPoint</Application>
  <PresentationFormat>宽屏</PresentationFormat>
  <Paragraphs>77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等线</vt:lpstr>
      <vt:lpstr>微软雅黑</vt:lpstr>
      <vt:lpstr>字魂59号-创粗黑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PPT源文件</dc:title>
  <dc:creator>WIN7</dc:creator>
  <cp:lastModifiedBy>张 茜</cp:lastModifiedBy>
  <cp:revision>186</cp:revision>
  <dcterms:created xsi:type="dcterms:W3CDTF">2017-08-18T03:02:00Z</dcterms:created>
  <dcterms:modified xsi:type="dcterms:W3CDTF">2022-06-16T09:03:14Z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2052-11.1.0.10503</vt:lpwstr>
  </property>
  <property fmtid="{D5CDD505-2E9C-101B-9397-08002B2CF9AE}" pid="3" name="ICV">
    <vt:lpwstr>A9918C005C9247168E0B99A6A16AAA20</vt:lpwstr>
  </property>
</Properties>
</file>